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Pretendard Regular" panose="020B0600000101010101" charset="-127"/>
      <p:regular r:id="rId24"/>
    </p:embeddedFont>
    <p:embeddedFont>
      <p:font typeface="Pretendard Medium" panose="020B0600000101010101" charset="-127"/>
      <p:bold r:id="rId25"/>
    </p:embeddedFont>
    <p:embeddedFont>
      <p:font typeface="Gmarket Sans Bold" panose="020B0600000101010101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210 Saengwhalbanjang Regular" panose="020B0600000101010101" charset="-127"/>
      <p:regular r:id="rId29"/>
    </p:embeddedFont>
    <p:embeddedFont>
      <p:font typeface="Gmarket Sans Medium" panose="020B0600000101010101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retendard SemiBold" panose="020B0600000101010101" charset="-127"/>
      <p:bold r:id="rId35"/>
    </p:embeddedFont>
    <p:embeddedFont>
      <p:font typeface="Gmarket Sans Light" panose="020B0600000101010101" charset="-127"/>
      <p:regular r:id="rId36"/>
    </p:embeddedFont>
    <p:embeddedFont>
      <p:font typeface="Knewave" panose="020B0600000101010101" charset="0"/>
      <p:regular r:id="rId37"/>
    </p:embeddedFont>
    <p:embeddedFont>
      <p:font typeface="Pretendard Bold" panose="020B0600000101010101" charset="-127"/>
      <p:bold r:id="rId38"/>
    </p:embeddedFont>
    <p:embeddedFont>
      <p:font typeface="Noto Sans CJK KR Regular" panose="020B0600000101010101" charset="-127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-14" y="7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gif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44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43.png"/><Relationship Id="rId5" Type="http://schemas.openxmlformats.org/officeDocument/2006/relationships/image" Target="../media/image107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6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44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43.png"/><Relationship Id="rId5" Type="http://schemas.openxmlformats.org/officeDocument/2006/relationships/image" Target="../media/image107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6.png"/><Relationship Id="rId14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0" Type="http://schemas.openxmlformats.org/officeDocument/2006/relationships/image" Target="../media/image10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3314700"/>
            <a:ext cx="7086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9400" b="0" i="0" u="none" strike="noStrike" spc="-500">
                <a:solidFill>
                  <a:srgbClr val="4081ED"/>
                </a:solidFill>
                <a:latin typeface="210 Saengwhalbanjang Regular"/>
              </a:rPr>
              <a:t>Dr. </a:t>
            </a:r>
            <a:r>
              <a:rPr lang="en-US" sz="9400" b="0" i="0" u="none" strike="noStrike" spc="-500">
                <a:solidFill>
                  <a:srgbClr val="000000"/>
                </a:solidFill>
                <a:latin typeface="210 Saengwhalbanjang Regular"/>
              </a:rPr>
              <a:t>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500" y="5143500"/>
            <a:ext cx="875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서비스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006600"/>
            <a:ext cx="7531100" cy="7531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2705100" y="86995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-100">
                <a:solidFill>
                  <a:srgbClr val="414141"/>
                </a:solidFill>
                <a:latin typeface="Gmarket Sans Bold"/>
              </a:rPr>
              <a:t>SSAFY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00" y="8534400"/>
            <a:ext cx="4064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124200"/>
            <a:ext cx="16929100" cy="977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5257800"/>
            <a:ext cx="6591300" cy="3149600"/>
          </a:xfrm>
          <a:prstGeom prst="rect">
            <a:avLst/>
          </a:prstGeom>
          <a:effectLst>
            <a:outerShdw blurRad="86133" dist="48367" dir="2700000">
              <a:srgbClr val="000000">
                <a:alpha val="12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2527300" y="6350000"/>
            <a:ext cx="54229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Retriever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DB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GPT-4-mini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Context Builder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맥락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52700" y="56134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구성요소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5346700" y="3289300"/>
            <a:ext cx="25400" cy="5803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5308600"/>
            <a:ext cx="6591300" cy="3149600"/>
          </a:xfrm>
          <a:prstGeom prst="rect">
            <a:avLst/>
          </a:prstGeom>
          <a:effectLst>
            <a:outerShdw blurRad="86133" dist="48367" dir="2700000">
              <a:srgbClr val="000000">
                <a:alpha val="12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9893300" y="6400800"/>
            <a:ext cx="54229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아산병원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데이터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실시간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자연어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5329"/>
              </a:lnSpc>
            </a:pPr>
            <a:endParaRPr lang="en-US" sz="2300" b="0" i="0" u="none" strike="noStrike" spc="-10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06000" y="56769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특징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12700000" y="3340100"/>
            <a:ext cx="25400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Retriever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3492500"/>
            <a:ext cx="7289800" cy="557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854200" y="6616700"/>
            <a:ext cx="463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각도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측정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4200" y="59182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Cosine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유사도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검색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229100" y="3937000"/>
            <a:ext cx="25400" cy="4953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790700" y="8204200"/>
            <a:ext cx="463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다양성과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동시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2600" y="7429500"/>
            <a:ext cx="5803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MMR(Maximum Marginal Relevance)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140200" y="5435600"/>
            <a:ext cx="25400" cy="4953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2971800"/>
            <a:ext cx="7289800" cy="1016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36900" y="3251200"/>
            <a:ext cx="3263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Dense Retriver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0" y="3695700"/>
            <a:ext cx="8420100" cy="508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24"/>
          <p:cNvSpPr txBox="1"/>
          <p:nvPr/>
        </p:nvSpPr>
        <p:spPr>
          <a:xfrm>
            <a:off x="1854200" y="44069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Top-3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문서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선택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(k=3)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229100" y="2438400"/>
            <a:ext cx="25400" cy="4953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054600"/>
            <a:ext cx="2120900" cy="49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5054600"/>
            <a:ext cx="21717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8700" y="5054600"/>
            <a:ext cx="21717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572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2730500"/>
            <a:ext cx="6032500" cy="7112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4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Vector DB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352800"/>
            <a:ext cx="7251700" cy="5981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2184400" y="4864100"/>
            <a:ext cx="61976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인덱스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medical-chatbot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Dimension : 4096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embedding model : Upstage Embedding                                         (embedding-passage)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Metric : cosine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Serverless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환경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AWS (us-east-1)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08200" y="4229100"/>
            <a:ext cx="4025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인덱스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설정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953000" y="1892300"/>
            <a:ext cx="25400" cy="5715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2184400" y="8089900"/>
            <a:ext cx="5803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877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data 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임베딩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(4096)</a:t>
            </a:r>
          </a:p>
          <a:p>
            <a:pPr marL="342900" lvl="0" indent="-342900" algn="l">
              <a:lnSpc>
                <a:spcPct val="9877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metadata 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질환명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4700" y="73787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구조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864100" y="5016500"/>
            <a:ext cx="25400" cy="5715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2819400"/>
            <a:ext cx="7251700" cy="1016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835400" y="3149600"/>
            <a:ext cx="207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Pinecone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984500"/>
            <a:ext cx="7289800" cy="523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Prompt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4330700"/>
            <a:ext cx="7061200" cy="5207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3314700"/>
            <a:ext cx="5499100" cy="596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9300" y="2781300"/>
            <a:ext cx="5499100" cy="1016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2560300" y="4813300"/>
            <a:ext cx="4635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성별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나이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활용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특성에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따른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질병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가능성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7600" y="4165600"/>
            <a:ext cx="4013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환자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맞춤형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22500" y="2184400"/>
            <a:ext cx="25400" cy="4953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2598400" y="6400800"/>
            <a:ext cx="500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증상분석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주의사항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섹션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구분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전문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용어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쉽게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풀어서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8400" y="58547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친화적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응답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형식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73300" y="3848100"/>
            <a:ext cx="25400" cy="4953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47600" y="3073400"/>
            <a:ext cx="4800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최적화</a:t>
            </a:r>
            <a:r>
              <a:rPr lang="en-US" sz="2500" b="0" i="0" u="none" strike="noStrike" spc="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전략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2649200" y="7988300"/>
            <a:ext cx="50038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두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가지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예시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케이스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적절한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형식과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깊이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모델의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품질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향상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61900" y="74422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3. Few-shot Learning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5049500" y="5448300"/>
            <a:ext cx="254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2705100"/>
            <a:ext cx="6388100" cy="66040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2921000"/>
            <a:ext cx="58039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2565400"/>
            <a:ext cx="5473700" cy="7175500"/>
          </a:xfrm>
          <a:prstGeom prst="rect">
            <a:avLst/>
          </a:prstGeom>
          <a:effectLst>
            <a:outerShdw blurRad="260488" dist="84113" dir="2700000">
              <a:srgbClr val="000000">
                <a:alpha val="1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2705100"/>
            <a:ext cx="4851400" cy="683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인터페이스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Streamlit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기반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UI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구성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인터페이스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평가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902700" y="4419600"/>
          <a:ext cx="8331200" cy="3924300"/>
        </p:xfrm>
        <a:graphic>
          <a:graphicData uri="http://schemas.openxmlformats.org/drawingml/2006/table">
            <a:tbl>
              <a:tblPr/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Gmarket Sans Bold"/>
                        </a:rPr>
                        <a:t>평가</a:t>
                      </a:r>
                      <a:r>
                        <a:rPr lang="en-US" sz="2600" b="0" i="0" u="none" strike="noStrike">
                          <a:solidFill>
                            <a:srgbClr val="4081ED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Gmarket Sans 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정확성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생성된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저장된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얼마나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일치하는가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관련성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검색된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관련이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있는가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명확성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사용자가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이해하기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쉽고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논리적으로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명확한가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797300"/>
            <a:ext cx="152400" cy="15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28800" y="3619500"/>
            <a:ext cx="4089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RAGAS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7800" y="4406900"/>
            <a:ext cx="6184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precision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문서의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관련성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recall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비율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faithfulness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신뢰도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answer relevancy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연관성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6553200"/>
            <a:ext cx="152400" cy="152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54200" y="6375400"/>
            <a:ext cx="4051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Sampling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정성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7800" y="7099300"/>
            <a:ext cx="614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무작위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10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사용자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선택하여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시나리오를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구성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644900" y="546100"/>
            <a:ext cx="1371600" cy="659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114800"/>
            <a:ext cx="5715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6883400"/>
            <a:ext cx="57150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644900" y="4318000"/>
            <a:ext cx="1371600" cy="659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7480300" y="6908800"/>
            <a:ext cx="8001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RAGAS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6600" y="2628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정량평가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400" y="3898900"/>
            <a:ext cx="5207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테스트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케이스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: 12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증상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조합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2000" b="1" spc="-100" dirty="0" smtClean="0">
                <a:solidFill>
                  <a:srgbClr val="595959"/>
                </a:solidFill>
                <a:latin typeface="Gmarket Sans Medium"/>
              </a:rPr>
              <a:t>증상 분석</a:t>
            </a:r>
            <a:r>
              <a:rPr lang="en-US" altLang="ko-KR" sz="2000" b="1" spc="-100" dirty="0" smtClean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altLang="en-US" sz="2000" b="1" spc="-100" dirty="0" smtClean="0">
                <a:solidFill>
                  <a:srgbClr val="595959"/>
                </a:solidFill>
                <a:latin typeface="Gmarket Sans Medium"/>
              </a:rPr>
              <a:t>추천 </a:t>
            </a:r>
            <a:r>
              <a:rPr lang="ko-KR" altLang="en-US" sz="2000" b="1" spc="-100" dirty="0" err="1" smtClean="0">
                <a:solidFill>
                  <a:srgbClr val="595959"/>
                </a:solidFill>
                <a:latin typeface="Gmarket Sans Medium"/>
              </a:rPr>
              <a:t>진료과</a:t>
            </a:r>
            <a:r>
              <a:rPr lang="ko-KR" altLang="en-US" sz="2000" b="1" spc="-100" dirty="0" smtClean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sz="2000" b="0" i="0" u="none" strike="noStrike" spc="-100" smtClean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정답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방법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: RAG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 smtClean="0">
                <a:solidFill>
                  <a:srgbClr val="595959"/>
                </a:solidFill>
                <a:ea typeface="Gmarket Sans Medium"/>
              </a:rPr>
              <a:t>프레임워크</a:t>
            </a:r>
            <a:r>
              <a:rPr lang="en-US" altLang="ko-KR" sz="2000" b="0" i="0" u="none" strike="noStrike" spc="-100" dirty="0" smtClean="0">
                <a:solidFill>
                  <a:srgbClr val="595959"/>
                </a:solidFill>
                <a:ea typeface="Gmarket Sans Medium"/>
              </a:rPr>
              <a:t> + </a:t>
            </a:r>
            <a:r>
              <a:rPr lang="en-US" altLang="ko-KR" sz="2000" b="0" i="0" u="none" strike="noStrike" spc="-100" dirty="0" err="1" smtClean="0">
                <a:solidFill>
                  <a:srgbClr val="595959"/>
                </a:solidFill>
                <a:ea typeface="Gmarket Sans Medium"/>
              </a:rPr>
              <a:t>bert</a:t>
            </a:r>
            <a:r>
              <a:rPr lang="ko-KR" altLang="en-US" sz="2000" b="0" i="0" u="none" strike="noStrike" spc="-100" dirty="0" smtClean="0">
                <a:solidFill>
                  <a:srgbClr val="595959"/>
                </a:solidFill>
                <a:ea typeface="Gmarket Sans Medium"/>
              </a:rPr>
              <a:t>모델</a:t>
            </a:r>
            <a:endParaRPr lang="ko-KR" sz="2000" b="0" i="0" u="none" strike="noStrike" spc="-100" dirty="0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22400" y="3276600"/>
            <a:ext cx="311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테스트</a:t>
            </a: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3327400"/>
            <a:ext cx="8788400" cy="5549900"/>
          </a:xfrm>
          <a:prstGeom prst="rect">
            <a:avLst/>
          </a:prstGeom>
          <a:effectLst>
            <a:outerShdw blurRad="268998" dist="85476" dir="2700000">
              <a:srgbClr val="000000">
                <a:alpha val="1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3708400"/>
            <a:ext cx="8445500" cy="504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0" y="6083300"/>
            <a:ext cx="342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568700" y="5588000"/>
            <a:ext cx="1016000" cy="635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" y="3721100"/>
            <a:ext cx="47625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505200" y="381000"/>
            <a:ext cx="1117600" cy="6350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88900" y="1422400"/>
            <a:ext cx="4292600" cy="2044700"/>
          </a:xfrm>
          <a:prstGeom prst="rect">
            <a:avLst/>
          </a:prstGeom>
          <a:effectLst>
            <a:outerShdw blurRad="36307" dist="31403" dir="2700000">
              <a:srgbClr val="000000">
                <a:alpha val="12000"/>
              </a:srgbClr>
            </a:outerShdw>
          </a:effectLst>
        </p:spPr>
      </p:pic>
      <p:sp>
        <p:nvSpPr>
          <p:cNvPr id="23" name="TextBox 23"/>
          <p:cNvSpPr txBox="1"/>
          <p:nvPr/>
        </p:nvSpPr>
        <p:spPr>
          <a:xfrm>
            <a:off x="12877800" y="1554018"/>
            <a:ext cx="50165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Bert F1 </a:t>
            </a:r>
            <a:r>
              <a:rPr lang="ko-KR" alt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모델</a:t>
            </a: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0.9250 </a:t>
            </a:r>
            <a:r>
              <a:rPr lang="en-US" sz="1600" spc="-100" dirty="0">
                <a:solidFill>
                  <a:srgbClr val="FF0000"/>
                </a:solidFill>
                <a:latin typeface="Gmarket Sans Medium"/>
              </a:rPr>
              <a:t>(</a:t>
            </a:r>
            <a:r>
              <a:rPr lang="en-US" sz="1600" b="0" i="0" u="none" strike="noStrike" spc="-100" dirty="0" smtClean="0">
                <a:solidFill>
                  <a:srgbClr val="FF0000"/>
                </a:solidFill>
                <a:latin typeface="Gmarket Sans Medium"/>
              </a:rPr>
              <a:t> </a:t>
            </a:r>
            <a:r>
              <a:rPr lang="ko-KR" altLang="en-US" sz="1600" b="0" i="0" u="none" strike="noStrike" spc="-100" dirty="0" smtClean="0">
                <a:solidFill>
                  <a:srgbClr val="FF0000"/>
                </a:solidFill>
                <a:latin typeface="Gmarket Sans Medium"/>
              </a:rPr>
              <a:t>질문과 답의 유사도</a:t>
            </a:r>
            <a:r>
              <a:rPr lang="en-US" altLang="ko-KR" sz="1600" b="0" i="0" u="none" strike="noStrike" spc="-100" dirty="0" smtClean="0">
                <a:solidFill>
                  <a:srgbClr val="FF0000"/>
                </a:solidFill>
                <a:latin typeface="Gmarket Sans Medium"/>
              </a:rPr>
              <a:t>)</a:t>
            </a:r>
            <a:endParaRPr lang="en-US" sz="1600" b="0" i="0" u="none" strike="noStrike" spc="-100" dirty="0">
              <a:solidFill>
                <a:srgbClr val="FF0000"/>
              </a:solidFill>
              <a:latin typeface="Gmarket Sans Medium"/>
            </a:endParaRP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Context recall : </a:t>
            </a: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0.5213</a:t>
            </a:r>
            <a:endParaRPr lang="en-US" sz="2000" b="0" i="0" u="none" strike="noStrike" spc="-100" dirty="0">
              <a:solidFill>
                <a:srgbClr val="595959"/>
              </a:solidFill>
              <a:latin typeface="Gmarket Sans Medium"/>
            </a:endParaRPr>
          </a:p>
          <a:p>
            <a:pPr marL="342900" indent="-342900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Faithfulness : </a:t>
            </a:r>
            <a:r>
              <a:rPr lang="en-US" altLang="ko-KR" sz="2000" spc="-100" dirty="0" smtClean="0">
                <a:solidFill>
                  <a:srgbClr val="595959"/>
                </a:solidFill>
                <a:latin typeface="Gmarket Sans Medium"/>
              </a:rPr>
              <a:t>0.4790</a:t>
            </a:r>
            <a:endParaRPr lang="en-US" sz="2000" b="0" i="0" u="none" strike="noStrike" spc="-100" dirty="0" smtClean="0">
              <a:solidFill>
                <a:srgbClr val="595959"/>
              </a:solidFill>
              <a:latin typeface="Gmarket Sans Medium"/>
            </a:endParaRP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Context precision :  0.9653</a:t>
            </a:r>
            <a:endParaRPr lang="en-US" sz="2000" b="0" i="0" u="none" strike="noStrike" spc="-100" dirty="0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99"/>
          <a:stretch/>
        </p:blipFill>
        <p:spPr>
          <a:xfrm>
            <a:off x="1099266" y="5168323"/>
            <a:ext cx="6368334" cy="39627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18200" y="2679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정성평가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689100" y="4622800"/>
            <a:ext cx="61341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비교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검토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낮거나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잘못된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피드백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기록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개선방안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도출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평가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결과를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바탕으로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장단점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정리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최적화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방향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38600" y="698500"/>
            <a:ext cx="1371600" cy="659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4267200"/>
            <a:ext cx="5715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038600" y="3733800"/>
            <a:ext cx="1371600" cy="6591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259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절차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0172700" y="4660900"/>
            <a:ext cx="6477000" cy="252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질문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일치하는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밀접하게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문법적으로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정확하고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이해하기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쉬운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표현으로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작성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547600" y="698500"/>
            <a:ext cx="1371600" cy="659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4267200"/>
            <a:ext cx="5715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547600" y="3733800"/>
            <a:ext cx="1371600" cy="6591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5222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결과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4267200"/>
            <a:ext cx="14846300" cy="1828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432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024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76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017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배포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한계점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진단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위주의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매칭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복잡한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의학용어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미흡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응급상환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판단의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어려움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맞춤형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</a:t>
            </a:r>
          </a:p>
          <a:p>
            <a:pPr lvl="1" algn="l">
              <a:lnSpc>
                <a:spcPct val="132800"/>
              </a:lnSpc>
            </a:pPr>
            <a:endParaRPr lang="ko-KR" sz="20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정확도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키워드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 rot="-5400000">
            <a:off x="-16383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Gmarket Sans Light"/>
              </a:rPr>
              <a:t>Dr. Navi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079500"/>
            <a:ext cx="5016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500" b="0" i="0" u="none" strike="noStrike" spc="100">
                <a:solidFill>
                  <a:srgbClr val="FFFFFF"/>
                </a:solidFill>
                <a:latin typeface="210 Saengwhalbanjang Regular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1778000"/>
            <a:ext cx="74803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18542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96300" y="20066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000" y="19685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2895600"/>
            <a:ext cx="7480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2959100"/>
            <a:ext cx="762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496300" y="3111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4300" y="32004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tech stack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4000" y="30861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6223000"/>
            <a:ext cx="74803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6299200"/>
            <a:ext cx="762000" cy="762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496300" y="64516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14000" y="6426200"/>
            <a:ext cx="306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인터페이스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4000500"/>
            <a:ext cx="7480300" cy="901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4076700"/>
            <a:ext cx="762000" cy="76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496300" y="42291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14000" y="42037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5118100"/>
            <a:ext cx="74803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5181600"/>
            <a:ext cx="762000" cy="762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496300" y="53340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14000" y="53086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7340600"/>
            <a:ext cx="7480300" cy="901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7404100"/>
            <a:ext cx="762000" cy="762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496300" y="7556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14000" y="754380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8445500"/>
            <a:ext cx="7480300" cy="901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8521700"/>
            <a:ext cx="762000" cy="762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496300" y="86741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14000" y="8648700"/>
            <a:ext cx="303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개선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방향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594100"/>
            <a:ext cx="4483100" cy="6388100"/>
          </a:xfrm>
          <a:prstGeom prst="rect">
            <a:avLst/>
          </a:prstGeom>
          <a:effectLst>
            <a:outerShdw blurRad="524696" dist="413537" dir="2700000">
              <a:srgbClr val="2A5EBE">
                <a:alpha val="38000"/>
              </a:srgbClr>
            </a:outerShdw>
          </a:effectLst>
        </p:spPr>
      </p:pic>
      <p:sp>
        <p:nvSpPr>
          <p:cNvPr id="36" name="TextBox 36"/>
          <p:cNvSpPr txBox="1"/>
          <p:nvPr/>
        </p:nvSpPr>
        <p:spPr>
          <a:xfrm>
            <a:off x="1765300" y="2006600"/>
            <a:ext cx="317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800" b="0" i="0" u="none" strike="noStrike">
                <a:solidFill>
                  <a:srgbClr val="FFFFFF">
                    <a:alpha val="70196"/>
                  </a:srgbClr>
                </a:solidFill>
                <a:ea typeface="210 Saengwhalbanjang Regular"/>
              </a:rPr>
              <a:t>목차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8200" y="7620000"/>
            <a:ext cx="378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RAGAS / Sampling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38200" y="8775700"/>
            <a:ext cx="3302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배포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한계점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개선방향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690600" y="6515100"/>
            <a:ext cx="292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Streamlit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주요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기능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시연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852400" y="2057400"/>
            <a:ext cx="4140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팀원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소개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배경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목적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기대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효과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01600" y="5245100"/>
            <a:ext cx="3784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Vector DB / Prompt Engineering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품질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개선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정기적인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업데이트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베이스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논문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가이드라인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자료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고도화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성별에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따른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가중치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적용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기저질환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고려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분류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경험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개선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상세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주변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안내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예약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연동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언어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지원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확대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성능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고도화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알고리즘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품질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64300" y="5092700"/>
            <a:ext cx="50800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1400" b="0" i="0" u="none" strike="noStrike" spc="-600">
                <a:solidFill>
                  <a:srgbClr val="4081ED"/>
                </a:solidFill>
                <a:latin typeface="Knewave"/>
              </a:rPr>
              <a:t>Q &amp; </a:t>
            </a:r>
            <a:r>
              <a:rPr lang="en-US" sz="11400" b="0" i="0" u="none" strike="noStrike" spc="-600">
                <a:solidFill>
                  <a:srgbClr val="000000"/>
                </a:solidFill>
                <a:latin typeface="Knewave"/>
              </a:rPr>
              <a:t>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59500" y="3657600"/>
            <a:ext cx="5219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9000" b="0" i="0" u="none" strike="noStrike" spc="-400">
                <a:solidFill>
                  <a:srgbClr val="515050">
                    <a:alpha val="80000"/>
                  </a:srgbClr>
                </a:solidFill>
                <a:latin typeface="Knewave"/>
              </a:rPr>
              <a:t>ThankYou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1100" y="647700"/>
            <a:ext cx="3238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# 2060 Manual Book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959100" y="2743200"/>
            <a:ext cx="82042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59100" y="1689100"/>
            <a:ext cx="8648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프로세스를</a:t>
            </a:r>
            <a:r>
              <a:rPr lang="en-US" sz="5800" b="0" i="0" u="none" strike="noStrike" spc="-3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나타내는</a:t>
            </a:r>
            <a:r>
              <a:rPr lang="en-US" sz="5800" b="0" i="0" u="none" strike="noStrike" spc="-3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레이아웃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482600"/>
            <a:ext cx="4051300" cy="445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7683500"/>
            <a:ext cx="927100" cy="92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3581400"/>
            <a:ext cx="8890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700" y="3606800"/>
            <a:ext cx="8763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8600" y="7683500"/>
            <a:ext cx="9144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5168900"/>
            <a:ext cx="14846300" cy="1828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8194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786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838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79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7861300"/>
            <a:ext cx="34417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7569200"/>
            <a:ext cx="88900" cy="88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006600" y="7467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8369300"/>
            <a:ext cx="34417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8089900"/>
            <a:ext cx="88900" cy="88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006600" y="7975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8661400"/>
            <a:ext cx="88900" cy="88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006600" y="85471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00" y="3721100"/>
            <a:ext cx="3441700" cy="1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3429000"/>
            <a:ext cx="88900" cy="88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626100" y="3327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00" y="4229100"/>
            <a:ext cx="34417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3949700"/>
            <a:ext cx="88900" cy="88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626100" y="3835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4521200"/>
            <a:ext cx="88900" cy="88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5626100" y="44069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7861300"/>
            <a:ext cx="3441700" cy="12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7569200"/>
            <a:ext cx="88900" cy="889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309100" y="7467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8369300"/>
            <a:ext cx="3441700" cy="12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8089900"/>
            <a:ext cx="88900" cy="889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9309100" y="7975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8661400"/>
            <a:ext cx="88900" cy="889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9309100" y="85471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0" y="3721100"/>
            <a:ext cx="34417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3429000"/>
            <a:ext cx="88900" cy="889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2979400" y="3327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0" y="4229100"/>
            <a:ext cx="3441700" cy="12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3949700"/>
            <a:ext cx="88900" cy="88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2979400" y="3835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4521200"/>
            <a:ext cx="88900" cy="889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2979400" y="44069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05900" y="-2527300"/>
            <a:ext cx="63500" cy="17132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38800" y="11938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17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팀원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39500" y="4051300"/>
            <a:ext cx="26035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0700" y="3860800"/>
            <a:ext cx="11557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70400" y="4051300"/>
            <a:ext cx="26035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3822700"/>
            <a:ext cx="1244600" cy="1244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66800" y="4038600"/>
            <a:ext cx="2603500" cy="1714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810000"/>
            <a:ext cx="12192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565900"/>
            <a:ext cx="3238500" cy="238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6565900"/>
            <a:ext cx="3238500" cy="238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100" y="6578600"/>
            <a:ext cx="3238500" cy="238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0" y="6578600"/>
            <a:ext cx="3238500" cy="238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2900" y="6578600"/>
            <a:ext cx="3238500" cy="238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5930900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5930900"/>
            <a:ext cx="190500" cy="190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097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김민철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17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테스트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코드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49500" y="6477000"/>
            <a:ext cx="25400" cy="285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62200" y="6858000"/>
            <a:ext cx="25400" cy="2857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6736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 dirty="0" err="1">
                <a:solidFill>
                  <a:srgbClr val="2A5EBE"/>
                </a:solidFill>
                <a:ea typeface="210 Saengwhalbanjang Regular"/>
              </a:rPr>
              <a:t>임동성</a:t>
            </a:r>
            <a:endParaRPr lang="ko-KR" sz="2400" b="0" i="0" u="none" strike="noStrike" dirty="0">
              <a:solidFill>
                <a:srgbClr val="2A5EBE"/>
              </a:solidFill>
              <a:ea typeface="210 Saengwhalbanjang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2926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40400" y="6477000"/>
            <a:ext cx="25400" cy="2857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53100" y="6858000"/>
            <a:ext cx="25400" cy="28575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0645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 dirty="0" err="1">
                <a:solidFill>
                  <a:srgbClr val="2A5EBE"/>
                </a:solidFill>
                <a:ea typeface="210 Saengwhalbanjang Regular"/>
              </a:rPr>
              <a:t>지용</a:t>
            </a:r>
            <a:r>
              <a:rPr lang="ko-KR" altLang="en-US" sz="2400" b="0" i="0" u="none" strike="noStrike" dirty="0" err="1">
                <a:solidFill>
                  <a:srgbClr val="2A5EBE"/>
                </a:solidFill>
                <a:ea typeface="210 Saengwhalbanjang Regular"/>
              </a:rPr>
              <a:t>석</a:t>
            </a:r>
            <a:endParaRPr lang="ko-KR" sz="2400" b="0" i="0" u="none" strike="noStrike" dirty="0">
              <a:solidFill>
                <a:srgbClr val="2A5EBE"/>
              </a:solidFill>
              <a:ea typeface="210 Saengwhalbanjang Regula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83500" y="75946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31300" y="6477000"/>
            <a:ext cx="25400" cy="2857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44000" y="6870700"/>
            <a:ext cx="25400" cy="2857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1455400" y="67056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최유정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744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22200" y="6489700"/>
            <a:ext cx="25400" cy="2857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34900" y="6870700"/>
            <a:ext cx="25400" cy="28575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4846300" y="67183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허현준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53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Streamlit Frontend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보완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13100" y="6489700"/>
            <a:ext cx="25400" cy="2857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848600" y="4051300"/>
            <a:ext cx="2603500" cy="1714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25800" y="6883400"/>
            <a:ext cx="25400" cy="2857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9800" y="3810000"/>
            <a:ext cx="1308100" cy="1333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5930900"/>
            <a:ext cx="190500" cy="190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43100" y="4051300"/>
            <a:ext cx="2603500" cy="1714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8900" y="3810000"/>
            <a:ext cx="1219200" cy="1244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5930900"/>
            <a:ext cx="1905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6900" y="59309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84200"/>
            <a:ext cx="174625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235700"/>
            <a:ext cx="77724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3581400"/>
            <a:ext cx="7772400" cy="266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6235700"/>
            <a:ext cx="77724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81400"/>
            <a:ext cx="7772400" cy="266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개발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배경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목적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4400" y="3987800"/>
            <a:ext cx="3937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의료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정보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신뢰성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접근성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79700" y="4749800"/>
            <a:ext cx="445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전문용어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이해도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방문으로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낭비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4775200"/>
            <a:ext cx="190500" cy="19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5270500"/>
            <a:ext cx="190500" cy="19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57658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700" y="3975100"/>
            <a:ext cx="4546600" cy="4559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302500" y="4711700"/>
            <a:ext cx="952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접근성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61200" y="73406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효율성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90100" y="4699000"/>
            <a:ext cx="161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RAG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79000" y="73152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84400" y="6604000"/>
            <a:ext cx="420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서비스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효율성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개선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필요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2679700" y="7327900"/>
            <a:ext cx="392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잘못된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진료과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방문으로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인한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진료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지연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자원의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비효율적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사용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7404100"/>
            <a:ext cx="190500" cy="19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7886700"/>
            <a:ext cx="190500" cy="190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938000" y="4051300"/>
            <a:ext cx="401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RAG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기술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활용의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필요성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38000" y="6692900"/>
            <a:ext cx="401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기존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서비스의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/>
          <p:cNvSpPr txBox="1"/>
          <p:nvPr/>
        </p:nvSpPr>
        <p:spPr>
          <a:xfrm>
            <a:off x="12357100" y="7327900"/>
            <a:ext cx="392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홈페이지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나열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어플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제공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방식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000" y="7404100"/>
            <a:ext cx="190500" cy="19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000" y="7899400"/>
            <a:ext cx="190500" cy="190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4914900"/>
            <a:ext cx="2692400" cy="2692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708900" y="5892800"/>
            <a:ext cx="2857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600" b="0" i="0" u="none" strike="noStrike">
                <a:solidFill>
                  <a:srgbClr val="2A5EBE"/>
                </a:solidFill>
                <a:ea typeface="210 Saengwhalbanjang Regular"/>
              </a:rPr>
              <a:t>배경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953500" y="4686300"/>
            <a:ext cx="381000" cy="2095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9029700" y="5664200"/>
            <a:ext cx="241300" cy="20955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1"/>
          <p:cNvSpPr txBox="1"/>
          <p:nvPr/>
        </p:nvSpPr>
        <p:spPr>
          <a:xfrm>
            <a:off x="12357100" y="4699000"/>
            <a:ext cx="4368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신뢰할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정보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기반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응답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복합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증상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처리의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어려움</a:t>
            </a:r>
          </a:p>
          <a:p>
            <a:pPr lvl="0" algn="l">
              <a:lnSpc>
                <a:spcPct val="174299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LLM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진료과에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대한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이해도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부족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4762500"/>
            <a:ext cx="190500" cy="190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5257800"/>
            <a:ext cx="190500" cy="190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571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771900"/>
            <a:ext cx="5410200" cy="541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029200"/>
            <a:ext cx="10668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934200"/>
            <a:ext cx="16713200" cy="2260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81700" y="1524000"/>
            <a:ext cx="633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효과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962900" y="2895600"/>
            <a:ext cx="23749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4559300"/>
            <a:ext cx="6223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900" y="4559300"/>
            <a:ext cx="508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00" y="5600700"/>
            <a:ext cx="6350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5651500"/>
            <a:ext cx="520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0" y="7442200"/>
            <a:ext cx="7277100" cy="647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2794000" y="55753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기술적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500" y="6172200"/>
            <a:ext cx="4699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향후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다양한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서비스로의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가능성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10000" y="3695700"/>
            <a:ext cx="25400" cy="476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22700" y="4165600"/>
            <a:ext cx="25400" cy="4762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086100" y="3746500"/>
            <a:ext cx="3009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7200" y="4381500"/>
            <a:ext cx="5803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정확한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선택으로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진료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48100" y="1930400"/>
            <a:ext cx="25400" cy="476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3848100" y="2400300"/>
            <a:ext cx="25400" cy="4762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12344400" y="56896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사회적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4400" y="6273800"/>
            <a:ext cx="4699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서비스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질적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605000" y="3810000"/>
            <a:ext cx="25400" cy="4762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605000" y="4279900"/>
            <a:ext cx="25400" cy="4762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2204700" y="4368800"/>
            <a:ext cx="4699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의료자원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활용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: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이동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업무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부담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감소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12255500" y="3733800"/>
            <a:ext cx="3340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의료기관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541500" y="1943100"/>
            <a:ext cx="25400" cy="4762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528800" y="2654300"/>
            <a:ext cx="25400" cy="4762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5626100" y="7531100"/>
            <a:ext cx="702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적절한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진료과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선택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+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자원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효율화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98600" y="8318500"/>
            <a:ext cx="15303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정보의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신뢰성을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향상시킴으로써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서비스의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질정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도모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098800"/>
            <a:ext cx="15519400" cy="614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0" y="1473200"/>
            <a:ext cx="6604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700" y="1524000"/>
            <a:ext cx="5651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536700" y="3619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200" b="0" i="0" u="none" strike="noStrike">
                <a:solidFill>
                  <a:srgbClr val="4081ED"/>
                </a:solidFill>
                <a:ea typeface="210 Saengwhalbanjang Regular"/>
              </a:rPr>
              <a:t>개발</a:t>
            </a: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>
                <a:solidFill>
                  <a:srgbClr val="4081ED"/>
                </a:solidFill>
                <a:ea typeface="210 Saengwhalbanjang Regular"/>
              </a:rPr>
              <a:t>환경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2730500" y="2844800"/>
            <a:ext cx="25400" cy="280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676900" y="3619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Library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6883400" y="2844800"/>
            <a:ext cx="25400" cy="280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111500"/>
            <a:ext cx="3302000" cy="2781300"/>
          </a:xfrm>
          <a:prstGeom prst="rect">
            <a:avLst/>
          </a:prstGeom>
          <a:effectLst>
            <a:outerShdw blurRad="67201" dist="42722" dir="2700000">
              <a:srgbClr val="000000">
                <a:alpha val="1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0058400" y="35687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Database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2844800"/>
            <a:ext cx="25400" cy="280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0" y="4711700"/>
            <a:ext cx="12446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300" y="4597400"/>
            <a:ext cx="27178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4762500"/>
            <a:ext cx="25908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7400" y="6083300"/>
            <a:ext cx="3302000" cy="2730500"/>
          </a:xfrm>
          <a:prstGeom prst="rect">
            <a:avLst/>
          </a:prstGeom>
          <a:effectLst>
            <a:outerShdw blurRad="65097" dist="42048" dir="2700000">
              <a:srgbClr val="000000">
                <a:alpha val="12000"/>
              </a:srgbClr>
            </a:outerShdw>
          </a:effectLst>
        </p:spPr>
      </p:pic>
      <p:sp>
        <p:nvSpPr>
          <p:cNvPr id="23" name="TextBox 23"/>
          <p:cNvSpPr txBox="1"/>
          <p:nvPr/>
        </p:nvSpPr>
        <p:spPr>
          <a:xfrm>
            <a:off x="10058400" y="65405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Frontend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5816600"/>
            <a:ext cx="25400" cy="280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2200" y="7708900"/>
            <a:ext cx="2679700" cy="698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8000" y="4800600"/>
            <a:ext cx="8890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0600" y="5969000"/>
            <a:ext cx="1181100" cy="1181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5300" y="5689600"/>
            <a:ext cx="2692400" cy="787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800" y="31496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30" name="TextBox 30"/>
          <p:cNvSpPr txBox="1"/>
          <p:nvPr/>
        </p:nvSpPr>
        <p:spPr>
          <a:xfrm>
            <a:off x="14147800" y="36576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API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5354300" y="2882900"/>
            <a:ext cx="25400" cy="2806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957300" y="4775200"/>
            <a:ext cx="2933700" cy="265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OpenAI GPT-</a:t>
            </a: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4-mini</a:t>
            </a:r>
          </a:p>
          <a:p>
            <a:pPr lvl="0" algn="ctr">
              <a:lnSpc>
                <a:spcPct val="144420"/>
              </a:lnSpc>
            </a:pPr>
            <a:endParaRPr lang="en-US" sz="25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Upstage Embeding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191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1000" y="1651000"/>
            <a:ext cx="7378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수집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7200" y="95377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8051800" y="4711700"/>
            <a:ext cx="2184400" cy="219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2550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3982700" y="4711700"/>
            <a:ext cx="2197100" cy="219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185900" y="52197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분포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92400" y="7480300"/>
            <a:ext cx="23241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0400" y="7505700"/>
            <a:ext cx="21463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4025900"/>
            <a:ext cx="3492500" cy="266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0" y="5753100"/>
            <a:ext cx="3492500" cy="266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100" y="4051300"/>
            <a:ext cx="3492500" cy="266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5765800"/>
            <a:ext cx="3492500" cy="266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0" y="4038600"/>
            <a:ext cx="3492500" cy="2667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0900" y="4699000"/>
            <a:ext cx="2197100" cy="2197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3241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선정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5092700" y="5613400"/>
            <a:ext cx="2197100" cy="2197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2959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수집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1010900" y="5600700"/>
            <a:ext cx="2197100" cy="2197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12141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4572000" y="3873500"/>
            <a:ext cx="42545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질환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수집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beautifulSoup, requests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활용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80000" y="31877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Web Crawling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286500" y="2616200"/>
            <a:ext cx="25400" cy="2286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10680700" y="3873500"/>
            <a:ext cx="3759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Langchain Document 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메타데이터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구성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벡터화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준비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31500" y="3187700"/>
            <a:ext cx="2819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Document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객체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변환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63000"/>
          </a:blip>
          <a:stretch>
            <a:fillRect/>
          </a:stretch>
        </p:blipFill>
        <p:spPr>
          <a:xfrm rot="5400000">
            <a:off x="12115800" y="2336800"/>
            <a:ext cx="25400" cy="2857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43"/>
          <p:cNvSpPr txBox="1"/>
          <p:nvPr/>
        </p:nvSpPr>
        <p:spPr>
          <a:xfrm>
            <a:off x="2184400" y="8051800"/>
            <a:ext cx="34671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사이트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체계적인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298700" y="7416800"/>
            <a:ext cx="2082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선정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이유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3200400" y="6832600"/>
            <a:ext cx="25400" cy="22860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7" name="TextBox 47"/>
          <p:cNvSpPr txBox="1"/>
          <p:nvPr/>
        </p:nvSpPr>
        <p:spPr>
          <a:xfrm>
            <a:off x="8001000" y="8128000"/>
            <a:ext cx="27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공백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중복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50200" y="74549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전처리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093200" y="6858000"/>
            <a:ext cx="25400" cy="22860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1" name="TextBox 51"/>
          <p:cNvSpPr txBox="1"/>
          <p:nvPr/>
        </p:nvSpPr>
        <p:spPr>
          <a:xfrm>
            <a:off x="13220700" y="8140700"/>
            <a:ext cx="3759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:  1577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특정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포함하는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질환의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특정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과에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포함되는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질환의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830300" y="74676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통계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782800" y="6527800"/>
            <a:ext cx="254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76700" y="-241300"/>
            <a:ext cx="1371600" cy="750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3759200"/>
            <a:ext cx="5715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분포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6300" y="3263900"/>
            <a:ext cx="5016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특정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증상을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포함하는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병의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개수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4102100"/>
            <a:ext cx="7277100" cy="436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127500" y="4089400"/>
            <a:ext cx="1384300" cy="760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900" y="3975100"/>
            <a:ext cx="7340600" cy="4394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725400" y="-241300"/>
            <a:ext cx="1371600" cy="750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3759200"/>
            <a:ext cx="57150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712700" y="4089400"/>
            <a:ext cx="1384300" cy="7607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010900" y="3263900"/>
            <a:ext cx="4838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특정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과에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포함되는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병의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개수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1032</Words>
  <Application>Microsoft Office PowerPoint</Application>
  <PresentationFormat>사용자 지정</PresentationFormat>
  <Paragraphs>328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Pretendard Regular</vt:lpstr>
      <vt:lpstr>Pretendard Medium</vt:lpstr>
      <vt:lpstr>Gmarket Sans Bold</vt:lpstr>
      <vt:lpstr>맑은 고딕</vt:lpstr>
      <vt:lpstr>210 Saengwhalbanjang Regular</vt:lpstr>
      <vt:lpstr>Gmarket Sans Medium</vt:lpstr>
      <vt:lpstr>Calibri</vt:lpstr>
      <vt:lpstr>Arial</vt:lpstr>
      <vt:lpstr>Pretendard SemiBold</vt:lpstr>
      <vt:lpstr>Gmarket Sans Light</vt:lpstr>
      <vt:lpstr>Knewave</vt:lpstr>
      <vt:lpstr>Pretendard Bold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5</cp:revision>
  <dcterms:created xsi:type="dcterms:W3CDTF">2006-08-16T00:00:00Z</dcterms:created>
  <dcterms:modified xsi:type="dcterms:W3CDTF">2025-01-02T07:18:23Z</dcterms:modified>
</cp:coreProperties>
</file>